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62" r:id="rId5"/>
    <p:sldId id="264" r:id="rId6"/>
    <p:sldId id="263" r:id="rId7"/>
    <p:sldId id="260" r:id="rId8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20" y="-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0C89-B9D0-4C0D-81A5-38896D0F5358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D24A-48B9-4613-A504-022E9D4EB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1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CC6425-B8BB-4579-8B0E-27DC2AB2F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437058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7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 (visito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756E16B-DD93-480B-9E20-3D453A1202A4}"/>
              </a:ext>
            </a:extLst>
          </p:cNvPr>
          <p:cNvGrpSpPr/>
          <p:nvPr/>
        </p:nvGrpSpPr>
        <p:grpSpPr>
          <a:xfrm>
            <a:off x="3644916" y="9883910"/>
            <a:ext cx="3576625" cy="543981"/>
            <a:chOff x="3331315" y="9169832"/>
            <a:chExt cx="3244649" cy="504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091FE55-8421-4B24-A2F7-A8CC4FE97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D07119-0C8D-4B17-A124-08EADAD06FB9}"/>
                </a:ext>
              </a:extLst>
            </p:cNvPr>
            <p:cNvSpPr txBox="1"/>
            <p:nvPr/>
          </p:nvSpPr>
          <p:spPr>
            <a:xfrm>
              <a:off x="3331315" y="9258643"/>
              <a:ext cx="2777843" cy="331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berkshirehealthcare.nhs.uk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8751EFB-A5C0-48B4-92DF-235EFF21230A}"/>
              </a:ext>
            </a:extLst>
          </p:cNvPr>
          <p:cNvGrpSpPr/>
          <p:nvPr/>
        </p:nvGrpSpPr>
        <p:grpSpPr>
          <a:xfrm>
            <a:off x="378859" y="519039"/>
            <a:ext cx="2555836" cy="875768"/>
            <a:chOff x="483391" y="629048"/>
            <a:chExt cx="1927414" cy="5665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2150EA7-9DAA-41C9-84C4-14FC0B8A6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391" y="629048"/>
              <a:ext cx="1927414" cy="5665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DF55FF-6135-41A6-8A96-40C1BDD85BDD}"/>
                </a:ext>
              </a:extLst>
            </p:cNvPr>
            <p:cNvSpPr txBox="1"/>
            <p:nvPr/>
          </p:nvSpPr>
          <p:spPr>
            <a:xfrm rot="21360000">
              <a:off x="575050" y="741903"/>
              <a:ext cx="1708362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visitors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CC69A3DE-BF6E-4761-928A-6520D177FED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AD8F0A5-9482-45A8-A3AC-0DA770190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4" y="420115"/>
            <a:ext cx="6918368" cy="25374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F69CD9-C09D-43F6-8AF9-24E5BA616A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6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page (websit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9354741-3933-4FC9-A729-134086D07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C72A31B-CE9D-4FC6-B753-2D9C77FCF953}"/>
              </a:ext>
            </a:extLst>
          </p:cNvPr>
          <p:cNvGrpSpPr/>
          <p:nvPr/>
        </p:nvGrpSpPr>
        <p:grpSpPr>
          <a:xfrm>
            <a:off x="3644916" y="9883910"/>
            <a:ext cx="3576625" cy="543981"/>
            <a:chOff x="3331315" y="9169832"/>
            <a:chExt cx="3244649" cy="504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2DF458C-403F-47AB-BBCB-7E4966D20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23007C3-0527-4358-A6C5-A50DF2B0C8AF}"/>
                </a:ext>
              </a:extLst>
            </p:cNvPr>
            <p:cNvSpPr txBox="1"/>
            <p:nvPr/>
          </p:nvSpPr>
          <p:spPr>
            <a:xfrm>
              <a:off x="3331315" y="9258643"/>
              <a:ext cx="2777843" cy="331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berkshirehealthcare.nhs.uk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E960C26-022D-484C-AF6E-28ECD5A84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54" y="420115"/>
            <a:ext cx="6918368" cy="2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s(pl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437058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F79C18A-5420-4686-A2D8-D73142B77198}"/>
              </a:ext>
            </a:extLst>
          </p:cNvPr>
          <p:cNvGrpSpPr/>
          <p:nvPr/>
        </p:nvGrpSpPr>
        <p:grpSpPr>
          <a:xfrm>
            <a:off x="3644916" y="9883910"/>
            <a:ext cx="3576625" cy="543981"/>
            <a:chOff x="3331315" y="9169832"/>
            <a:chExt cx="3244649" cy="504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2FD184-9337-4035-ACC9-7D3690C8A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D6C74C-C3A4-42EB-AF3E-3D048E8F3D9D}"/>
                </a:ext>
              </a:extLst>
            </p:cNvPr>
            <p:cNvSpPr txBox="1"/>
            <p:nvPr/>
          </p:nvSpPr>
          <p:spPr>
            <a:xfrm>
              <a:off x="3331315" y="9258643"/>
              <a:ext cx="2777843" cy="331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berkshirehealthcare.nhs.uk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9419D31-1969-4F61-9EED-8E787DFB7D0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9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pati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A68C9C8-D23F-45EC-917E-5BF9DB305ACE}"/>
              </a:ext>
            </a:extLst>
          </p:cNvPr>
          <p:cNvGrpSpPr/>
          <p:nvPr/>
        </p:nvGrpSpPr>
        <p:grpSpPr>
          <a:xfrm>
            <a:off x="378818" y="517918"/>
            <a:ext cx="2600053" cy="875768"/>
            <a:chOff x="483360" y="628322"/>
            <a:chExt cx="1960759" cy="56658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FF522FC-2880-412F-B909-BEF409ACA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360" y="628322"/>
              <a:ext cx="1951705" cy="566585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42058B-DEB8-4C80-B803-1B0BD08345B5}"/>
                </a:ext>
              </a:extLst>
            </p:cNvPr>
            <p:cNvSpPr txBox="1"/>
            <p:nvPr/>
          </p:nvSpPr>
          <p:spPr>
            <a:xfrm rot="21360000">
              <a:off x="571377" y="742710"/>
              <a:ext cx="1872742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patients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C589AE-25FA-4FB5-A33C-E6C53CF8657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0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 (pati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756E16B-DD93-480B-9E20-3D453A1202A4}"/>
              </a:ext>
            </a:extLst>
          </p:cNvPr>
          <p:cNvGrpSpPr/>
          <p:nvPr/>
        </p:nvGrpSpPr>
        <p:grpSpPr>
          <a:xfrm>
            <a:off x="3644916" y="9883910"/>
            <a:ext cx="3576625" cy="543981"/>
            <a:chOff x="3331315" y="9169832"/>
            <a:chExt cx="3244649" cy="504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091FE55-8421-4B24-A2F7-A8CC4FE97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D07119-0C8D-4B17-A124-08EADAD06FB9}"/>
                </a:ext>
              </a:extLst>
            </p:cNvPr>
            <p:cNvSpPr txBox="1"/>
            <p:nvPr/>
          </p:nvSpPr>
          <p:spPr>
            <a:xfrm>
              <a:off x="3331315" y="9258643"/>
              <a:ext cx="2777843" cy="331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berkshirehealthcare.nhs.uk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04110CD-7F63-499B-AA86-3B0B4627CDE7}"/>
              </a:ext>
            </a:extLst>
          </p:cNvPr>
          <p:cNvGrpSpPr/>
          <p:nvPr/>
        </p:nvGrpSpPr>
        <p:grpSpPr>
          <a:xfrm>
            <a:off x="378818" y="517918"/>
            <a:ext cx="2600053" cy="875768"/>
            <a:chOff x="483360" y="628322"/>
            <a:chExt cx="1960759" cy="5665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75E7520-2CB9-407F-A09A-1783B181E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360" y="628322"/>
              <a:ext cx="1951705" cy="5665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5A6541-8564-4226-93F0-B8D48F02D0BC}"/>
                </a:ext>
              </a:extLst>
            </p:cNvPr>
            <p:cNvSpPr txBox="1"/>
            <p:nvPr/>
          </p:nvSpPr>
          <p:spPr>
            <a:xfrm rot="21360000">
              <a:off x="571377" y="742710"/>
              <a:ext cx="1872742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patients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FF3F39B-A2D1-4ADA-B428-9DFA255406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service us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A68C9C8-D23F-45EC-917E-5BF9DB305ACE}"/>
              </a:ext>
            </a:extLst>
          </p:cNvPr>
          <p:cNvGrpSpPr/>
          <p:nvPr/>
        </p:nvGrpSpPr>
        <p:grpSpPr>
          <a:xfrm>
            <a:off x="379619" y="515239"/>
            <a:ext cx="2663999" cy="901471"/>
            <a:chOff x="483964" y="626588"/>
            <a:chExt cx="2008983" cy="58321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FF522FC-2880-412F-B909-BEF409ACA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964" y="626588"/>
              <a:ext cx="2008983" cy="583213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42058B-DEB8-4C80-B803-1B0BD08345B5}"/>
                </a:ext>
              </a:extLst>
            </p:cNvPr>
            <p:cNvSpPr txBox="1"/>
            <p:nvPr/>
          </p:nvSpPr>
          <p:spPr>
            <a:xfrm rot="21360000">
              <a:off x="550488" y="720040"/>
              <a:ext cx="1894527" cy="40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</a:t>
              </a: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for</a:t>
              </a:r>
              <a:b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</a:t>
              </a:r>
              <a:r>
                <a:rPr lang="en-GB" sz="225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service users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C589AE-25FA-4FB5-A33C-E6C53CF8657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 (service us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893131D-E319-408A-A0F2-CB469D7ED952}"/>
              </a:ext>
            </a:extLst>
          </p:cNvPr>
          <p:cNvGrpSpPr/>
          <p:nvPr userDrawn="1"/>
        </p:nvGrpSpPr>
        <p:grpSpPr>
          <a:xfrm>
            <a:off x="379619" y="515239"/>
            <a:ext cx="2663999" cy="901471"/>
            <a:chOff x="483964" y="626588"/>
            <a:chExt cx="2008983" cy="58321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B1F799B-267A-476D-87C9-0B72D8068B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964" y="626588"/>
              <a:ext cx="2008983" cy="583213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78D13F0-1BA6-4D0E-B497-B5EC35D40551}"/>
                </a:ext>
              </a:extLst>
            </p:cNvPr>
            <p:cNvSpPr txBox="1"/>
            <p:nvPr/>
          </p:nvSpPr>
          <p:spPr>
            <a:xfrm rot="21360000">
              <a:off x="550488" y="720040"/>
              <a:ext cx="1894527" cy="40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</a:t>
              </a:r>
              <a:r>
                <a:rPr lang="en-GB" sz="173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for</a:t>
              </a:r>
              <a:b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</a:t>
              </a:r>
              <a:r>
                <a:rPr lang="en-GB" sz="2250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service users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756E16B-DD93-480B-9E20-3D453A1202A4}"/>
              </a:ext>
            </a:extLst>
          </p:cNvPr>
          <p:cNvGrpSpPr/>
          <p:nvPr/>
        </p:nvGrpSpPr>
        <p:grpSpPr>
          <a:xfrm>
            <a:off x="3644916" y="9883910"/>
            <a:ext cx="3576625" cy="543981"/>
            <a:chOff x="3331315" y="9169832"/>
            <a:chExt cx="3244649" cy="504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091FE55-8421-4B24-A2F7-A8CC4FE97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D07119-0C8D-4B17-A124-08EADAD06FB9}"/>
                </a:ext>
              </a:extLst>
            </p:cNvPr>
            <p:cNvSpPr txBox="1"/>
            <p:nvPr/>
          </p:nvSpPr>
          <p:spPr>
            <a:xfrm>
              <a:off x="3331315" y="9258643"/>
              <a:ext cx="2777843" cy="331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berkshirehealthcare.nhs.uk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7FF3F39B-A2D1-4ADA-B428-9DFA255406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0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car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398DF20-7327-40AC-B4BE-0F808971627A}"/>
              </a:ext>
            </a:extLst>
          </p:cNvPr>
          <p:cNvGrpSpPr/>
          <p:nvPr/>
        </p:nvGrpSpPr>
        <p:grpSpPr>
          <a:xfrm>
            <a:off x="379110" y="526256"/>
            <a:ext cx="2348948" cy="875768"/>
            <a:chOff x="483580" y="633716"/>
            <a:chExt cx="1771395" cy="56658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DADA7C8-99B1-4993-9095-255FEA492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580" y="633716"/>
              <a:ext cx="1771395" cy="56658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AB8F924-CF40-4220-8F12-A83092162A7C}"/>
                </a:ext>
              </a:extLst>
            </p:cNvPr>
            <p:cNvSpPr txBox="1"/>
            <p:nvPr/>
          </p:nvSpPr>
          <p:spPr>
            <a:xfrm rot="21360000">
              <a:off x="567364" y="749136"/>
              <a:ext cx="1557255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carers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9EA4C6-F814-45DD-878B-CC221A743CC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ager (car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756E16B-DD93-480B-9E20-3D453A1202A4}"/>
              </a:ext>
            </a:extLst>
          </p:cNvPr>
          <p:cNvGrpSpPr/>
          <p:nvPr/>
        </p:nvGrpSpPr>
        <p:grpSpPr>
          <a:xfrm>
            <a:off x="3644916" y="9883910"/>
            <a:ext cx="3576625" cy="543981"/>
            <a:chOff x="3331315" y="9169832"/>
            <a:chExt cx="3244649" cy="504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091FE55-8421-4B24-A2F7-A8CC4FE97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654">
              <a:off x="6071964" y="9169832"/>
              <a:ext cx="504000" cy="5040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D07119-0C8D-4B17-A124-08EADAD06FB9}"/>
                </a:ext>
              </a:extLst>
            </p:cNvPr>
            <p:cNvSpPr txBox="1"/>
            <p:nvPr/>
          </p:nvSpPr>
          <p:spPr>
            <a:xfrm>
              <a:off x="3331315" y="9258643"/>
              <a:ext cx="2777843" cy="331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727" b="1" dirty="0">
                  <a:solidFill>
                    <a:srgbClr val="78BE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berkshirehealthcare.nhs.uk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A7392C0-4C6B-48EF-8A2B-2E5B51467239}"/>
              </a:ext>
            </a:extLst>
          </p:cNvPr>
          <p:cNvGrpSpPr/>
          <p:nvPr/>
        </p:nvGrpSpPr>
        <p:grpSpPr>
          <a:xfrm>
            <a:off x="379110" y="526256"/>
            <a:ext cx="2348948" cy="875768"/>
            <a:chOff x="483580" y="633716"/>
            <a:chExt cx="1771395" cy="56658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0EE2089-1615-4152-92E4-3BC2F8CC4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580" y="633716"/>
              <a:ext cx="1771395" cy="56658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7185B13-E675-49B6-B064-D29B63A3368F}"/>
                </a:ext>
              </a:extLst>
            </p:cNvPr>
            <p:cNvSpPr txBox="1"/>
            <p:nvPr/>
          </p:nvSpPr>
          <p:spPr>
            <a:xfrm rot="21360000">
              <a:off x="567364" y="749136"/>
              <a:ext cx="1557255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carers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C1F783B-6C1F-4B73-93C4-5B453D11EA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6703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5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nt page (visito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51306-0189-4D0E-A0B2-5597573D8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8" y="1580986"/>
            <a:ext cx="6918368" cy="2537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E3D7C9-CC8E-4D38-94CF-B1B63E778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59" y="288000"/>
            <a:ext cx="2588047" cy="97139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BCBFD91-AC64-4FE9-9698-D42B53AC53F9}"/>
              </a:ext>
            </a:extLst>
          </p:cNvPr>
          <p:cNvGrpSpPr/>
          <p:nvPr/>
        </p:nvGrpSpPr>
        <p:grpSpPr>
          <a:xfrm>
            <a:off x="378859" y="519039"/>
            <a:ext cx="2555836" cy="875768"/>
            <a:chOff x="483391" y="629048"/>
            <a:chExt cx="1927414" cy="56658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F23862E-DA13-40E2-8706-F796719CC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0000">
              <a:off x="483391" y="629048"/>
              <a:ext cx="1927414" cy="56658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5744D4-70EC-439E-AC4D-B74872E33D72}"/>
                </a:ext>
              </a:extLst>
            </p:cNvPr>
            <p:cNvSpPr txBox="1"/>
            <p:nvPr/>
          </p:nvSpPr>
          <p:spPr>
            <a:xfrm rot="21360000">
              <a:off x="575050" y="741903"/>
              <a:ext cx="1708362" cy="3634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35"/>
                </a:lnSpc>
              </a:pP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Information </a:t>
              </a:r>
              <a:b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</a:br>
              <a:r>
                <a:rPr lang="en-GB" sz="1727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        for </a:t>
              </a:r>
              <a:r>
                <a:rPr lang="en-GB" sz="2159" b="1" dirty="0">
                  <a:solidFill>
                    <a:schemeClr val="bg1"/>
                  </a:solidFill>
                  <a:latin typeface="Bookman Old Style" panose="02050604050505020204" pitchFamily="18" charset="0"/>
                </a:rPr>
                <a:t>visitors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9B1EA1C4-60E2-43EE-AC07-10CBCDF5F3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6824"/>
            <a:ext cx="7559675" cy="29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4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81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2" r:id="rId2"/>
    <p:sldLayoutId id="2147483673" r:id="rId3"/>
    <p:sldLayoutId id="2147483679" r:id="rId4"/>
    <p:sldLayoutId id="2147483683" r:id="rId5"/>
    <p:sldLayoutId id="2147483684" r:id="rId6"/>
    <p:sldLayoutId id="2147483678" r:id="rId7"/>
    <p:sldLayoutId id="2147483680" r:id="rId8"/>
    <p:sldLayoutId id="2147483677" r:id="rId9"/>
    <p:sldLayoutId id="2147483681" r:id="rId10"/>
    <p:sldLayoutId id="2147483674" r:id="rId11"/>
    <p:sldLayoutId id="2147483676" r:id="rId12"/>
  </p:sldLayoutIdLst>
  <p:txStyles>
    <p:titleStyle>
      <a:lvl1pPr algn="l" defTabSz="740184" rtl="0" eaLnBrk="1" latinLnBrk="0" hangingPunct="1">
        <a:lnSpc>
          <a:spcPct val="90000"/>
        </a:lnSpc>
        <a:spcBef>
          <a:spcPct val="0"/>
        </a:spcBef>
        <a:buNone/>
        <a:defRPr sz="35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046" indent="-185046" algn="l" defTabSz="740184" rtl="0" eaLnBrk="1" latinLnBrk="0" hangingPunct="1">
        <a:lnSpc>
          <a:spcPct val="90000"/>
        </a:lnSpc>
        <a:spcBef>
          <a:spcPts val="809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1pPr>
      <a:lvl2pPr marL="55513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2523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19" kern="1200">
          <a:solidFill>
            <a:schemeClr val="tx1"/>
          </a:solidFill>
          <a:latin typeface="+mn-lt"/>
          <a:ea typeface="+mn-ea"/>
          <a:cs typeface="+mn-cs"/>
        </a:defRPr>
      </a:lvl3pPr>
      <a:lvl4pPr marL="129532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665414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2035506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405598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775690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3145782" indent="-185046" algn="l" defTabSz="74018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1pPr>
      <a:lvl2pPr marL="37009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74018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1027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4pPr>
      <a:lvl5pPr marL="1480368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5pPr>
      <a:lvl6pPr marL="1850460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6pPr>
      <a:lvl7pPr marL="2220552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7pPr>
      <a:lvl8pPr marL="2590644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8pPr>
      <a:lvl9pPr marL="2960736" algn="l" defTabSz="740184" rtl="0" eaLnBrk="1" latinLnBrk="0" hangingPunct="1">
        <a:defRPr sz="1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y-action.org.uk/what-we-do/children-families/young-carers-windsor-maidenhead/" TargetMode="External"/><Relationship Id="rId2" Type="http://schemas.openxmlformats.org/officeDocument/2006/relationships/hyperlink" Target="mailto:rbwm.yc@family-action.org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www.optalis.org/support-for-carers" TargetMode="External"/><Relationship Id="rId4" Type="http://schemas.openxmlformats.org/officeDocument/2006/relationships/hyperlink" Target="https://www.rbwm.gov.uk/home/adult-social-care/care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ordshirecrossroads.org.uk/" TargetMode="External"/><Relationship Id="rId2" Type="http://schemas.openxmlformats.org/officeDocument/2006/relationships/hyperlink" Target="mailto:care@oxfordshirecrossroads.org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mailto:rbwm.yc@family-action.org.uk" TargetMode="External"/><Relationship Id="rId4" Type="http://schemas.openxmlformats.org/officeDocument/2006/relationships/hyperlink" Target="https://www.carers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idenheadcab.org.uk/get-advice/forms/" TargetMode="External"/><Relationship Id="rId7" Type="http://schemas.openxmlformats.org/officeDocument/2006/relationships/hyperlink" Target="https://www.elfh.org.uk/programmes/supporting%20unpaid%20carers/" TargetMode="External"/><Relationship Id="rId2" Type="http://schemas.openxmlformats.org/officeDocument/2006/relationships/hyperlink" Target="https://www.ageuk.org.uk/information-advice/money-legal/benefits-entitlements/" TargetMode="Externa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hyperlink" Target="https://www.gov.uk/power-of-attorney" TargetMode="External"/><Relationship Id="rId4" Type="http://schemas.openxmlformats.org/officeDocument/2006/relationships/hyperlink" Target="https://www.ageuk.org.uk/information-advice/money-legal/legal-issues/power-of-attorney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optalis.org/planning-your-care-and-support" TargetMode="External"/><Relationship Id="rId7" Type="http://schemas.openxmlformats.org/officeDocument/2006/relationships/hyperlink" Target="https://talkingtherapies.berkshirehealthcare.nhs.uk/" TargetMode="External"/><Relationship Id="rId2" Type="http://schemas.openxmlformats.org/officeDocument/2006/relationships/hyperlink" Target="https://www.rbfrs.co.uk/your-safety/safety-at-home/book-a-safe-and-well-visit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berkshirehealthcare.nhs.uk/our-services/mental-health-and-wellbeing/wellbeing-service/" TargetMode="External"/><Relationship Id="rId5" Type="http://schemas.openxmlformats.org/officeDocument/2006/relationships/hyperlink" Target="http://www.kooth.com/" TargetMode="External"/><Relationship Id="rId4" Type="http://schemas.openxmlformats.org/officeDocument/2006/relationships/hyperlink" Target="https://number22.org/" TargetMode="External"/><Relationship Id="rId9" Type="http://schemas.openxmlformats.org/officeDocument/2006/relationships/hyperlink" Target="mailto:rbwm.yc@family-action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5BA2A1-2EAB-4B82-9AE7-395469A82142}"/>
              </a:ext>
            </a:extLst>
          </p:cNvPr>
          <p:cNvSpPr/>
          <p:nvPr/>
        </p:nvSpPr>
        <p:spPr>
          <a:xfrm>
            <a:off x="582108" y="1561506"/>
            <a:ext cx="6801942" cy="635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800"/>
              </a:lnSpc>
            </a:pPr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Carer’s of all ages Checklist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496B24-CD52-45E7-BBA4-0B43994B3429}"/>
              </a:ext>
            </a:extLst>
          </p:cNvPr>
          <p:cNvSpPr txBox="1"/>
          <p:nvPr/>
        </p:nvSpPr>
        <p:spPr>
          <a:xfrm>
            <a:off x="582108" y="2290437"/>
            <a:ext cx="6542844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We’ve created a checklist which you may find useful as a new carer. </a:t>
            </a:r>
            <a:b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GB" sz="1200" b="1" dirty="0">
              <a:solidFill>
                <a:schemeClr val="tx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157163">
              <a:spcAft>
                <a:spcPts val="400"/>
              </a:spcAft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chemeClr val="tx2"/>
                </a:solidFill>
                <a:uFill>
                  <a:solidFill>
                    <a:srgbClr val="768692"/>
                  </a:solidFill>
                </a:uFill>
                <a:latin typeface="Arial" panose="020B0604020202020204" pitchFamily="34" charset="0"/>
              </a:rPr>
              <a:t>Take your time to look through each section</a:t>
            </a:r>
          </a:p>
          <a:p>
            <a:pPr marL="342900" indent="-157163">
              <a:spcAft>
                <a:spcPts val="400"/>
              </a:spcAft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chemeClr val="tx2"/>
                </a:solidFill>
                <a:uFill>
                  <a:solidFill>
                    <a:srgbClr val="768692"/>
                  </a:solidFill>
                </a:uFill>
                <a:latin typeface="Arial" panose="020B0604020202020204" pitchFamily="34" charset="0"/>
              </a:rPr>
              <a:t>Some suggestions may be more relevant to you than others </a:t>
            </a:r>
          </a:p>
          <a:p>
            <a:pPr marL="342900" lvl="0" indent="-157163">
              <a:spcAft>
                <a:spcPts val="400"/>
              </a:spcAft>
              <a:buClr>
                <a:schemeClr val="accent2"/>
              </a:buClr>
              <a:buFont typeface="Symbol" panose="05050102010706020507" pitchFamily="18" charset="2"/>
              <a:buChar char=""/>
            </a:pPr>
            <a:r>
              <a:rPr lang="en-GB" sz="1200" dirty="0">
                <a:solidFill>
                  <a:schemeClr val="tx2"/>
                </a:solidFill>
                <a:uFill>
                  <a:solidFill>
                    <a:srgbClr val="768692"/>
                  </a:solidFill>
                </a:uFill>
                <a:latin typeface="Arial" panose="020B0604020202020204" pitchFamily="34" charset="0"/>
              </a:rPr>
              <a:t>You may want to revisit different sections at a later date</a:t>
            </a:r>
            <a:br>
              <a:rPr lang="en-GB" sz="1200" dirty="0">
                <a:solidFill>
                  <a:schemeClr val="tx2"/>
                </a:solidFill>
                <a:uFill>
                  <a:solidFill>
                    <a:srgbClr val="768692"/>
                  </a:solidFill>
                </a:uFill>
                <a:latin typeface="Arial" panose="020B0604020202020204" pitchFamily="34" charset="0"/>
              </a:rPr>
            </a:br>
            <a:endParaRPr lang="en-GB" sz="1200" dirty="0">
              <a:solidFill>
                <a:schemeClr val="tx2"/>
              </a:solidFill>
              <a:uFill>
                <a:solidFill>
                  <a:srgbClr val="768692"/>
                </a:solidFill>
              </a:u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If you would like support with completing any section please contact </a:t>
            </a:r>
          </a:p>
          <a:p>
            <a: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  <a:hlinkClick r:id="rId2"/>
              </a:rPr>
              <a:t>rbwm.yc@family-action.org.uk</a:t>
            </a:r>
            <a:r>
              <a:rPr lang="en-GB" sz="1200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DBDB8FB-5E42-462F-9EAF-6971DFD30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65969"/>
              </p:ext>
            </p:extLst>
          </p:nvPr>
        </p:nvGraphicFramePr>
        <p:xfrm>
          <a:off x="582108" y="4013986"/>
          <a:ext cx="6209928" cy="520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07421">
                  <a:extLst>
                    <a:ext uri="{9D8B030D-6E8A-4147-A177-3AD203B41FA5}">
                      <a16:colId xmlns:a16="http://schemas.microsoft.com/office/drawing/2014/main" val="929664728"/>
                    </a:ext>
                  </a:extLst>
                </a:gridCol>
                <a:gridCol w="2079009">
                  <a:extLst>
                    <a:ext uri="{9D8B030D-6E8A-4147-A177-3AD203B41FA5}">
                      <a16:colId xmlns:a16="http://schemas.microsoft.com/office/drawing/2014/main" val="777689190"/>
                    </a:ext>
                  </a:extLst>
                </a:gridCol>
                <a:gridCol w="923498">
                  <a:extLst>
                    <a:ext uri="{9D8B030D-6E8A-4147-A177-3AD203B41FA5}">
                      <a16:colId xmlns:a16="http://schemas.microsoft.com/office/drawing/2014/main" val="99801326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Your Wellbeing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650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Activity/Things to consider: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Contact: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57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Register adult and child/ren with caring responsibilities as a ‘</a:t>
                      </a: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carer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’ with your GP on their medical records, using the SNOMED codes below:</a:t>
                      </a:r>
                    </a:p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224484003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 - Patient themselves </a:t>
                      </a:r>
                    </a:p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providing care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302767002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 - Cares for a relative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2"/>
                          </a:solidFill>
                        </a:rPr>
                        <a:t>Contact your GP directly, requesting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983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Register your child/ren with your local authority young carers support service, and consider a Young Carers Assessment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Register adult family members with your local authority carers support service, and consider a Carers Assessment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662" lvl="0" indent="0"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Young Carers:</a:t>
                      </a:r>
                    </a:p>
                    <a:p>
                      <a:pPr marL="127662" lvl="0" indent="0"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950" b="0" dirty="0">
                          <a:solidFill>
                            <a:schemeClr val="tx2"/>
                          </a:solidFill>
                          <a:hlinkClick r:id="rId3"/>
                        </a:rPr>
                        <a:t>https://www.family-action.org.uk/what-we-do/children-families/young-carers-windsor-maidenhead/</a:t>
                      </a:r>
                      <a:r>
                        <a:rPr lang="en-GB" sz="950" b="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127662" lvl="0" indent="0"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  <a:p>
                      <a:pPr marL="127662" lvl="0" indent="0"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Adult Carers: </a:t>
                      </a:r>
                      <a:endParaRPr lang="en-GB" sz="1200" b="1" u="none" dirty="0">
                        <a:solidFill>
                          <a:srgbClr val="425563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  <a:hlinkClick r:id="rId4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127662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GB" sz="950" dirty="0">
                          <a:solidFill>
                            <a:srgbClr val="425563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  <a:hlinkClick r:id="rId5"/>
                        </a:rPr>
                        <a:t>www.optalis.org/support-for-carers</a:t>
                      </a:r>
                      <a:r>
                        <a:rPr lang="en-GB" sz="950" dirty="0">
                          <a:solidFill>
                            <a:srgbClr val="425563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27662" lvl="0" indent="0"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b="1" dirty="0">
                          <a:solidFill>
                            <a:srgbClr val="425563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Telephone:  </a:t>
                      </a:r>
                    </a:p>
                    <a:p>
                      <a:pPr marL="127662" lvl="0" indent="0"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rgbClr val="425563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01628 683744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71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Complete a Carers Emergency/Contingency Plan, provided by carer support services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27662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255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Young Carers:</a:t>
                      </a:r>
                    </a:p>
                    <a:p>
                      <a:pPr marL="127662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en-GB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255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https://www.family-action.org.uk/what-we-do/children-families/young-carers-windsor-maidenhead/</a:t>
                      </a:r>
                      <a:r>
                        <a:rPr kumimoji="0" lang="en-GB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2556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36239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74C5C1-BC39-46B0-8763-14E4B3FBCA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4239" y="4055602"/>
            <a:ext cx="359390" cy="35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4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DBDB8FB-5E42-462F-9EAF-6971DFD30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82656"/>
              </p:ext>
            </p:extLst>
          </p:nvPr>
        </p:nvGraphicFramePr>
        <p:xfrm>
          <a:off x="527921" y="1988759"/>
          <a:ext cx="6209928" cy="5770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07421">
                  <a:extLst>
                    <a:ext uri="{9D8B030D-6E8A-4147-A177-3AD203B41FA5}">
                      <a16:colId xmlns:a16="http://schemas.microsoft.com/office/drawing/2014/main" val="929664728"/>
                    </a:ext>
                  </a:extLst>
                </a:gridCol>
                <a:gridCol w="2079009">
                  <a:extLst>
                    <a:ext uri="{9D8B030D-6E8A-4147-A177-3AD203B41FA5}">
                      <a16:colId xmlns:a16="http://schemas.microsoft.com/office/drawing/2014/main" val="777689190"/>
                    </a:ext>
                  </a:extLst>
                </a:gridCol>
                <a:gridCol w="923498">
                  <a:extLst>
                    <a:ext uri="{9D8B030D-6E8A-4147-A177-3AD203B41FA5}">
                      <a16:colId xmlns:a16="http://schemas.microsoft.com/office/drawing/2014/main" val="99801326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Your Wellbeing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8650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Activity/Things to consider: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Contact: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357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Crossroads Care </a:t>
                      </a: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Local Network partner of Carers Trust, a National network of carers organisations with shared minimum standards. </a:t>
                      </a: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Supply support and services for unpaid carers and people with care needs, such as professional a care worker to give support for personal as well as social care. You can purchase our care in your home privately on a not-for-profit basis or be referred by Statutory Services. 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Telephone:  </a:t>
                      </a:r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07833 449031 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Email: </a:t>
                      </a:r>
                      <a:r>
                        <a:rPr lang="en-GB" sz="9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care@oxfordshirecrossroads.org.uk</a:t>
                      </a:r>
                      <a:r>
                        <a:rPr lang="en-GB" sz="9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Website:  </a:t>
                      </a:r>
                      <a:r>
                        <a:rPr lang="en-GB" sz="9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https://www.oxfordshirecrossroads.org.uk/</a:t>
                      </a:r>
                      <a:r>
                        <a:rPr lang="en-GB" sz="9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9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https://www.carers.org/</a:t>
                      </a:r>
                      <a:r>
                        <a:rPr lang="en-GB" sz="95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971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Attend a Young Carer/ Adult Carer </a:t>
                      </a:r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 Groups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9915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Consider being part of a Focus Group (to share your views &amp; help contribute to service development)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Contact 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  <a:hlinkClick r:id="rId5"/>
                        </a:rPr>
                        <a:t>rbwm.yc@family-action.org.uk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 to register with the Young Carers Parent/Carer forum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39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Consider how to make time for yourself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333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Identify your support network (friends/family) and speak to them about how they can help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139611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174C5C1-BC39-46B0-8763-14E4B3FBCA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3599" y="2382589"/>
            <a:ext cx="359390" cy="35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3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AC4815-1F1A-F1D1-79BB-6DBF40ED1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32720"/>
              </p:ext>
            </p:extLst>
          </p:nvPr>
        </p:nvGraphicFramePr>
        <p:xfrm>
          <a:off x="555474" y="823670"/>
          <a:ext cx="6209928" cy="5588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07421">
                  <a:extLst>
                    <a:ext uri="{9D8B030D-6E8A-4147-A177-3AD203B41FA5}">
                      <a16:colId xmlns:a16="http://schemas.microsoft.com/office/drawing/2014/main" val="93798640"/>
                    </a:ext>
                  </a:extLst>
                </a:gridCol>
                <a:gridCol w="2079009">
                  <a:extLst>
                    <a:ext uri="{9D8B030D-6E8A-4147-A177-3AD203B41FA5}">
                      <a16:colId xmlns:a16="http://schemas.microsoft.com/office/drawing/2014/main" val="116417663"/>
                    </a:ext>
                  </a:extLst>
                </a:gridCol>
                <a:gridCol w="923498">
                  <a:extLst>
                    <a:ext uri="{9D8B030D-6E8A-4147-A177-3AD203B41FA5}">
                      <a16:colId xmlns:a16="http://schemas.microsoft.com/office/drawing/2014/main" val="100658310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Legal &amp; Money Matters: 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79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Activity/Things to consider: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Contact: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309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Check if you and/or the person you support are eligible for any benefits.  E.g.  Attendance Allowance, Carers Allowance, Council Tax discounts.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Age UK </a:t>
                      </a:r>
                      <a:r>
                        <a:rPr lang="en-GB" sz="9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https://www.ageuk.org.uk/information-advice/money-legal/benefits-entitlements/</a:t>
                      </a:r>
                      <a:endParaRPr lang="en-GB" sz="95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5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Citizens Advice Bureau </a:t>
                      </a:r>
                      <a:r>
                        <a:rPr lang="en-GB" sz="9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https://maidenheadcab.org.uk/get-advice/forms/</a:t>
                      </a:r>
                      <a:r>
                        <a:rPr lang="en-GB" sz="9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53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Consider completing Lasting Power of Attorneys (Health &amp; Finance - for yourself and the person you support)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i="0" dirty="0">
                          <a:solidFill>
                            <a:schemeClr val="tx2"/>
                          </a:solidFill>
                          <a:hlinkClick r:id="rId4"/>
                        </a:rPr>
                        <a:t>https://www.ageuk.org.uk/information-advice/money-legal/legal-issues/power-of-attorney/</a:t>
                      </a:r>
                      <a:r>
                        <a:rPr lang="en-GB" sz="950" i="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i="1" dirty="0">
                          <a:solidFill>
                            <a:schemeClr val="tx2"/>
                          </a:solidFill>
                        </a:rPr>
                        <a:t>or </a:t>
                      </a: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https://www.gov.uk/power-of-attorney</a:t>
                      </a:r>
                      <a:r>
                        <a:rPr lang="en-GB" sz="950" i="1" u="sng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GB" sz="9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67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Check your insurance policies (travel, health, life etc).  Make sure you declare what needs to be declared so policies are not voided by accident.</a:t>
                      </a:r>
                    </a:p>
                    <a:p>
                      <a:endParaRPr lang="en-GB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Can you claim any support under any of your insurance policies?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205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Consider whether you/the cared for person needs to declare to the DVLA any change in their health/wellbeing?</a:t>
                      </a:r>
                    </a:p>
                    <a:p>
                      <a:endParaRPr lang="en-GB" sz="1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Consider any issues around driving and what support might be needed in the future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01875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3F6DC00-5B44-F8DC-A0CA-CAA6A246FE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6483" y="1205870"/>
            <a:ext cx="359390" cy="35939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23B65D-E6FC-36F9-396A-5091808FA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96002"/>
              </p:ext>
            </p:extLst>
          </p:nvPr>
        </p:nvGraphicFramePr>
        <p:xfrm>
          <a:off x="555474" y="6411671"/>
          <a:ext cx="6209928" cy="295270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07421">
                  <a:extLst>
                    <a:ext uri="{9D8B030D-6E8A-4147-A177-3AD203B41FA5}">
                      <a16:colId xmlns:a16="http://schemas.microsoft.com/office/drawing/2014/main" val="163069010"/>
                    </a:ext>
                  </a:extLst>
                </a:gridCol>
                <a:gridCol w="2079009">
                  <a:extLst>
                    <a:ext uri="{9D8B030D-6E8A-4147-A177-3AD203B41FA5}">
                      <a16:colId xmlns:a16="http://schemas.microsoft.com/office/drawing/2014/main" val="3262171257"/>
                    </a:ext>
                  </a:extLst>
                </a:gridCol>
                <a:gridCol w="923498">
                  <a:extLst>
                    <a:ext uri="{9D8B030D-6E8A-4147-A177-3AD203B41FA5}">
                      <a16:colId xmlns:a16="http://schemas.microsoft.com/office/drawing/2014/main" val="982716400"/>
                    </a:ext>
                  </a:extLst>
                </a:gridCol>
              </a:tblGrid>
              <a:tr h="364538">
                <a:tc grid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Knowledge &amp; Skills:  </a:t>
                      </a:r>
                    </a:p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[Information will vary – suggestions for illustrative purposes only]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89046"/>
                  </a:ext>
                </a:extLst>
              </a:tr>
              <a:tr h="218723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Activity/Things to consider: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Contact: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972927"/>
                  </a:ext>
                </a:extLst>
              </a:tr>
              <a:tr h="1054659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Identify if any training exists to help you understand the person you care for condition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e.g. Learning for Healthcare free on-line resource to support unpaid carers - 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  <a:hlinkClick r:id="rId7"/>
                        </a:rPr>
                        <a:t>https://www.elfh.org.uk/programmes/supporting unpaid carers/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360021"/>
                  </a:ext>
                </a:extLst>
              </a:tr>
              <a:tr h="656169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Visit charity websites related to the patient’s condition for additional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3283619"/>
                  </a:ext>
                </a:extLst>
              </a:tr>
              <a:tr h="510353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Attend specific training via local services, e.g. GEMS for ADHD/Autism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802129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09E04E0-D7C1-6202-5190-37457575C9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0605" y="6578340"/>
            <a:ext cx="359390" cy="35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9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E87122B-3743-41D0-B243-CD49C9AFC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97482"/>
              </p:ext>
            </p:extLst>
          </p:nvPr>
        </p:nvGraphicFramePr>
        <p:xfrm>
          <a:off x="514564" y="914713"/>
          <a:ext cx="6209928" cy="826919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07421">
                  <a:extLst>
                    <a:ext uri="{9D8B030D-6E8A-4147-A177-3AD203B41FA5}">
                      <a16:colId xmlns:a16="http://schemas.microsoft.com/office/drawing/2014/main" val="260611700"/>
                    </a:ext>
                  </a:extLst>
                </a:gridCol>
                <a:gridCol w="2079009">
                  <a:extLst>
                    <a:ext uri="{9D8B030D-6E8A-4147-A177-3AD203B41FA5}">
                      <a16:colId xmlns:a16="http://schemas.microsoft.com/office/drawing/2014/main" val="459632781"/>
                    </a:ext>
                  </a:extLst>
                </a:gridCol>
                <a:gridCol w="923498">
                  <a:extLst>
                    <a:ext uri="{9D8B030D-6E8A-4147-A177-3AD203B41FA5}">
                      <a16:colId xmlns:a16="http://schemas.microsoft.com/office/drawing/2014/main" val="673898421"/>
                    </a:ext>
                  </a:extLst>
                </a:gridCol>
              </a:tblGrid>
              <a:tr h="269989">
                <a:tc gridSpan="3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Support &amp; Resources: 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995150"/>
                  </a:ext>
                </a:extLst>
              </a:tr>
              <a:tr h="269989"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Activity/Things to consider: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Contact:</a:t>
                      </a:r>
                      <a:endParaRPr lang="en-GB" sz="9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88016"/>
                  </a:ext>
                </a:extLst>
              </a:tr>
              <a:tr h="953622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Introduce yourself to your Care Co-ordinator (if applicable) or key contract within the multi-disciplinary team e.g. nurse, therapist, social worker etc.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3713018"/>
                  </a:ext>
                </a:extLst>
              </a:tr>
              <a:tr h="130039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Identify the Social Care’s out of hours contact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RBWM Children’s Emergency Duty Team - 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01344 351999 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1200" b="1" dirty="0">
                          <a:solidFill>
                            <a:schemeClr val="tx2"/>
                          </a:solidFill>
                        </a:rPr>
                        <a:t>RBWM Adult Emergency Duty Service </a:t>
                      </a:r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- 01344 351999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6784194"/>
                  </a:ext>
                </a:extLst>
              </a:tr>
              <a:tr h="43346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Sign up to Young Carer Newsletters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264830"/>
                  </a:ext>
                </a:extLst>
              </a:tr>
              <a:tr h="78023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Contact utility companies to advise you are carers as you may be eligible for some benefits.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Contact your utility supplier for advice.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3657162"/>
                  </a:ext>
                </a:extLst>
              </a:tr>
              <a:tr h="84525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Request Free Home Fire Safety Check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Royal Berkshire Fire &amp; Rescue Service</a:t>
                      </a:r>
                    </a:p>
                    <a:p>
                      <a:pPr marL="0" marR="0" lvl="0" indent="0" algn="l" defTabSz="740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dirty="0">
                          <a:solidFill>
                            <a:schemeClr val="tx2"/>
                          </a:solidFill>
                          <a:hlinkClick r:id="rId2"/>
                        </a:rPr>
                        <a:t>https://www.rbfrs.co.uk/your-safety/safety-at-home/book-a-safe-and-well-visit/</a:t>
                      </a:r>
                      <a:endParaRPr lang="en-GB" sz="95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7100542"/>
                  </a:ext>
                </a:extLst>
              </a:tr>
              <a:tr h="78023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Consider any home adaptations (e.g. handrails, stair lift, ramps, lifeline pendants, medication dispensers etc.)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Optalis Adult Services</a:t>
                      </a:r>
                    </a:p>
                    <a:p>
                      <a:r>
                        <a:rPr lang="en-GB" sz="950" dirty="0">
                          <a:solidFill>
                            <a:schemeClr val="tx2"/>
                          </a:solidFill>
                          <a:hlinkClick r:id="rId3"/>
                        </a:rPr>
                        <a:t>https://www.optalis.org/planning-your-care-and-support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710188"/>
                  </a:ext>
                </a:extLst>
              </a:tr>
              <a:tr h="2348451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Access support for your own mental health &amp; wellbeing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For Young Carers: </a:t>
                      </a:r>
                    </a:p>
                    <a:p>
                      <a:r>
                        <a:rPr lang="en-GB" sz="950" dirty="0">
                          <a:solidFill>
                            <a:schemeClr val="tx2"/>
                          </a:solidFill>
                          <a:hlinkClick r:id="rId4"/>
                        </a:rPr>
                        <a:t>https://number22.org/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endParaRPr lang="en-GB" sz="95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950" dirty="0">
                          <a:solidFill>
                            <a:schemeClr val="tx2"/>
                          </a:solidFill>
                          <a:hlinkClick r:id="rId5"/>
                        </a:rPr>
                        <a:t>www.kooth.com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For Young Adults </a:t>
                      </a:r>
                      <a:r>
                        <a:rPr lang="en-GB" sz="1200">
                          <a:solidFill>
                            <a:schemeClr val="tx2"/>
                          </a:solidFill>
                        </a:rPr>
                        <a:t>and Adults: </a:t>
                      </a:r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950" dirty="0">
                          <a:solidFill>
                            <a:schemeClr val="tx2"/>
                          </a:solidFill>
                          <a:hlinkClick r:id="rId6"/>
                        </a:rPr>
                        <a:t>https://www.berkshirehealthcare.nhs.uk/our-services/mental-health-and-wellbeing/wellbeing-service/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</a:rPr>
                        <a:t>    </a:t>
                      </a:r>
                    </a:p>
                    <a:p>
                      <a:endParaRPr lang="en-GB" sz="950" dirty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GB" sz="950" dirty="0">
                          <a:solidFill>
                            <a:schemeClr val="tx2"/>
                          </a:solidFill>
                          <a:hlinkClick r:id="rId7"/>
                        </a:rPr>
                        <a:t>https://talkingtherapies.berkshirehealthcare.nhs.uk</a:t>
                      </a:r>
                      <a:r>
                        <a:rPr lang="en-GB" sz="95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2615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B345889-431F-4048-8993-501B724999E0}"/>
              </a:ext>
            </a:extLst>
          </p:cNvPr>
          <p:cNvSpPr txBox="1"/>
          <p:nvPr/>
        </p:nvSpPr>
        <p:spPr>
          <a:xfrm>
            <a:off x="4597400" y="10265103"/>
            <a:ext cx="2590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92D050"/>
                </a:solidFill>
              </a:rPr>
              <a:t>Family Action Young Carers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F71AD0-49AC-414A-BB96-8DCF482002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1612" y="1285558"/>
            <a:ext cx="359390" cy="3593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AF4B07D-2A47-4F48-A6EA-B4920BC75824}"/>
              </a:ext>
            </a:extLst>
          </p:cNvPr>
          <p:cNvSpPr txBox="1"/>
          <p:nvPr/>
        </p:nvSpPr>
        <p:spPr>
          <a:xfrm>
            <a:off x="408412" y="940625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</a:rPr>
              <a:t>If you have any feedback or suggestions to improve our Carer Checklist, please contact </a:t>
            </a:r>
            <a:r>
              <a:rPr lang="en-GB" sz="1200" dirty="0">
                <a:solidFill>
                  <a:srgbClr val="002060"/>
                </a:solidFill>
                <a:hlinkClick r:id="rId9"/>
              </a:rPr>
              <a:t>rbwm.yc@family-action.org.uk</a:t>
            </a:r>
            <a:r>
              <a:rPr lang="en-GB" sz="1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AACD0-0473-71D3-76B9-F2202AA19E5C}"/>
              </a:ext>
            </a:extLst>
          </p:cNvPr>
          <p:cNvSpPr txBox="1"/>
          <p:nvPr/>
        </p:nvSpPr>
        <p:spPr>
          <a:xfrm>
            <a:off x="371634" y="10295880"/>
            <a:ext cx="693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2060"/>
                </a:solidFill>
              </a:rPr>
              <a:t>With thanks to our carers who created the Carer Checklist</a:t>
            </a:r>
          </a:p>
        </p:txBody>
      </p:sp>
    </p:spTree>
    <p:extLst>
      <p:ext uri="{BB962C8B-B14F-4D97-AF65-F5344CB8AC3E}">
        <p14:creationId xmlns:p14="http://schemas.microsoft.com/office/powerpoint/2010/main" val="2487284493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 information sheet">
  <a:themeElements>
    <a:clrScheme name="NHS Public">
      <a:dk1>
        <a:srgbClr val="231F20"/>
      </a:dk1>
      <a:lt1>
        <a:srgbClr val="FFFFFF"/>
      </a:lt1>
      <a:dk2>
        <a:srgbClr val="425563"/>
      </a:dk2>
      <a:lt2>
        <a:srgbClr val="FFFFFF"/>
      </a:lt2>
      <a:accent1>
        <a:srgbClr val="005EB8"/>
      </a:accent1>
      <a:accent2>
        <a:srgbClr val="78BE20"/>
      </a:accent2>
      <a:accent3>
        <a:srgbClr val="768692"/>
      </a:accent3>
      <a:accent4>
        <a:srgbClr val="425563"/>
      </a:accent4>
      <a:accent5>
        <a:srgbClr val="0072CE"/>
      </a:accent5>
      <a:accent6>
        <a:srgbClr val="003087"/>
      </a:accent6>
      <a:hlink>
        <a:srgbClr val="0072CE"/>
      </a:hlink>
      <a:folHlink>
        <a:srgbClr val="0072C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BMW - Carers Checklist 2023" id="{2D80C8D3-A21E-406E-9632-C4E0FBF5E84D}" vid="{D082ADF2-2B25-4260-B052-55825CA449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06b602-7339-4566-9369-a0a5725096df" xsi:nil="true"/>
    <lcf76f155ced4ddcb4097134ff3c332f xmlns="e0c48c3e-2b59-4a78-84ce-36b4e83335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DF0159A5E2C41AB6A42718A831A62" ma:contentTypeVersion="16" ma:contentTypeDescription="Create a new document." ma:contentTypeScope="" ma:versionID="fec46a221bf6494b70c9755aadaf21d9">
  <xsd:schema xmlns:xsd="http://www.w3.org/2001/XMLSchema" xmlns:xs="http://www.w3.org/2001/XMLSchema" xmlns:p="http://schemas.microsoft.com/office/2006/metadata/properties" xmlns:ns2="e0c48c3e-2b59-4a78-84ce-36b4e83335ad" xmlns:ns3="8b06b602-7339-4566-9369-a0a5725096df" targetNamespace="http://schemas.microsoft.com/office/2006/metadata/properties" ma:root="true" ma:fieldsID="432984ff9ab9094714a0405b7bb8ef36" ns2:_="" ns3:_="">
    <xsd:import namespace="e0c48c3e-2b59-4a78-84ce-36b4e83335ad"/>
    <xsd:import namespace="8b06b602-7339-4566-9369-a0a5725096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48c3e-2b59-4a78-84ce-36b4e8333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d692d3a-b03c-4a23-87c2-d7108a372d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6b602-7339-4566-9369-a0a5725096d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62f43b1f-6d04-46d9-aed2-4a50aced44ef}" ma:internalName="TaxCatchAll" ma:showField="CatchAllData" ma:web="8b06b602-7339-4566-9369-a0a5725096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49520F-E265-4795-8F97-A3EB5CD3AEF8}">
  <ds:schemaRefs>
    <ds:schemaRef ds:uri="http://schemas.microsoft.com/office/2006/metadata/properties"/>
    <ds:schemaRef ds:uri="http://schemas.microsoft.com/office/infopath/2007/PartnerControls"/>
    <ds:schemaRef ds:uri="8b06b602-7339-4566-9369-a0a5725096df"/>
    <ds:schemaRef ds:uri="e0c48c3e-2b59-4a78-84ce-36b4e83335ad"/>
  </ds:schemaRefs>
</ds:datastoreItem>
</file>

<file path=customXml/itemProps2.xml><?xml version="1.0" encoding="utf-8"?>
<ds:datastoreItem xmlns:ds="http://schemas.openxmlformats.org/officeDocument/2006/customXml" ds:itemID="{B51542EA-D305-431E-AE96-B3C0C4612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F9AC1E-98D7-4AF3-AA96-1275F1A769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964</Words>
  <Application>Microsoft Office PowerPoint</Application>
  <PresentationFormat>Custom</PresentationFormat>
  <Paragraphs>100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Symbol</vt:lpstr>
      <vt:lpstr>Public information sheet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Ladd</dc:creator>
  <cp:lastModifiedBy>Sarah Collin</cp:lastModifiedBy>
  <cp:revision>12</cp:revision>
  <dcterms:created xsi:type="dcterms:W3CDTF">2020-06-23T10:15:20Z</dcterms:created>
  <dcterms:modified xsi:type="dcterms:W3CDTF">2023-12-11T09:42:23Z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0x01010054EDF0159A5E2C41AB6A42718A831A62</vt:lpwstr>
  </property>
</Properties>
</file>